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6"/>
  </p:notesMasterIdLst>
  <p:sldIdLst>
    <p:sldId id="256" r:id="rId2"/>
    <p:sldId id="264" r:id="rId3"/>
    <p:sldId id="257" r:id="rId4"/>
    <p:sldId id="260" r:id="rId5"/>
    <p:sldId id="258" r:id="rId6"/>
    <p:sldId id="259" r:id="rId7"/>
    <p:sldId id="265" r:id="rId8"/>
    <p:sldId id="270" r:id="rId9"/>
    <p:sldId id="267" r:id="rId10"/>
    <p:sldId id="271" r:id="rId11"/>
    <p:sldId id="272" r:id="rId12"/>
    <p:sldId id="269" r:id="rId13"/>
    <p:sldId id="26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4660"/>
  </p:normalViewPr>
  <p:slideViewPr>
    <p:cSldViewPr snapToGrid="0">
      <p:cViewPr varScale="1">
        <p:scale>
          <a:sx n="89" d="100"/>
          <a:sy n="89" d="100"/>
        </p:scale>
        <p:origin x="4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A4DD11-E181-415A-A182-954F5B4A7535}" type="datetimeFigureOut">
              <a:rPr lang="en-SG" smtClean="0"/>
              <a:t>26/11/2015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5BA689-3FD5-4DF2-B2B1-2C7E5B8AFEA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2925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Results</a:t>
            </a:r>
          </a:p>
          <a:p>
            <a:pPr lvl="1"/>
            <a:r>
              <a:rPr lang="en-SG" dirty="0" smtClean="0"/>
              <a:t>Model random behaviour of ants (different paths in each batch)</a:t>
            </a:r>
          </a:p>
          <a:p>
            <a:pPr lvl="1"/>
            <a:r>
              <a:rPr lang="en-SG" dirty="0" smtClean="0"/>
              <a:t>Pheromone trails update successful (?)</a:t>
            </a:r>
          </a:p>
          <a:p>
            <a:pPr lvl="1"/>
            <a:r>
              <a:rPr lang="en-SG" dirty="0" smtClean="0"/>
              <a:t>Convergence of all ants to same path over time (?)</a:t>
            </a:r>
          </a:p>
          <a:p>
            <a:pPr lvl="1"/>
            <a:r>
              <a:rPr lang="en-SG" dirty="0" smtClean="0"/>
              <a:t>Convergence to shortest path (?)</a:t>
            </a:r>
          </a:p>
          <a:p>
            <a:pPr lvl="1"/>
            <a:endParaRPr lang="en-SG" dirty="0" smtClean="0"/>
          </a:p>
          <a:p>
            <a:pPr lvl="1"/>
            <a:endParaRPr lang="en-SG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17E75D-E54C-C146-8BA4-D6BD5C49048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58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FE1C1-5C95-42A7-86B8-C745EB14B0C1}" type="datetimeFigureOut">
              <a:rPr lang="en-SG" smtClean="0"/>
              <a:t>26/11/2015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C479760-A2DE-4645-9A1D-3B3B0C456754}" type="slidenum">
              <a:rPr lang="en-SG" smtClean="0"/>
              <a:t>‹#›</a:t>
            </a:fld>
            <a:endParaRPr lang="en-SG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90736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E1C1-5C95-42A7-86B8-C745EB14B0C1}" type="datetimeFigureOut">
              <a:rPr lang="en-SG" smtClean="0"/>
              <a:t>26/11/2015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9760-A2DE-4645-9A1D-3B3B0C45675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6186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E1C1-5C95-42A7-86B8-C745EB14B0C1}" type="datetimeFigureOut">
              <a:rPr lang="en-SG" smtClean="0"/>
              <a:t>26/11/2015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9760-A2DE-4645-9A1D-3B3B0C45675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501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E1C1-5C95-42A7-86B8-C745EB14B0C1}" type="datetimeFigureOut">
              <a:rPr lang="en-SG" smtClean="0"/>
              <a:t>26/11/2015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9760-A2DE-4645-9A1D-3B3B0C45675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8861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FE1C1-5C95-42A7-86B8-C745EB14B0C1}" type="datetimeFigureOut">
              <a:rPr lang="en-SG" smtClean="0"/>
              <a:t>26/11/2015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C479760-A2DE-4645-9A1D-3B3B0C456754}" type="slidenum">
              <a:rPr lang="en-SG" smtClean="0"/>
              <a:t>‹#›</a:t>
            </a:fld>
            <a:endParaRPr lang="en-SG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45400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E1C1-5C95-42A7-86B8-C745EB14B0C1}" type="datetimeFigureOut">
              <a:rPr lang="en-SG" smtClean="0"/>
              <a:t>26/11/2015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9760-A2DE-4645-9A1D-3B3B0C45675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9010278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E1C1-5C95-42A7-86B8-C745EB14B0C1}" type="datetimeFigureOut">
              <a:rPr lang="en-SG" smtClean="0"/>
              <a:t>26/11/2015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9760-A2DE-4645-9A1D-3B3B0C45675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6624713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E1C1-5C95-42A7-86B8-C745EB14B0C1}" type="datetimeFigureOut">
              <a:rPr lang="en-SG" smtClean="0"/>
              <a:t>26/11/2015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9760-A2DE-4645-9A1D-3B3B0C45675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70191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FE1C1-5C95-42A7-86B8-C745EB14B0C1}" type="datetimeFigureOut">
              <a:rPr lang="en-SG" smtClean="0"/>
              <a:t>26/11/2015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79760-A2DE-4645-9A1D-3B3B0C45675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47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FE1C1-5C95-42A7-86B8-C745EB14B0C1}" type="datetimeFigureOut">
              <a:rPr lang="en-SG" smtClean="0"/>
              <a:t>26/11/2015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9C479760-A2DE-4645-9A1D-3B3B0C456754}" type="slidenum">
              <a:rPr lang="en-SG" smtClean="0"/>
              <a:t>‹#›</a:t>
            </a:fld>
            <a:endParaRPr lang="en-SG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337194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FE1C1-5C95-42A7-86B8-C745EB14B0C1}" type="datetimeFigureOut">
              <a:rPr lang="en-SG" smtClean="0"/>
              <a:t>26/11/2015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9C479760-A2DE-4645-9A1D-3B3B0C45675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26433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FE1C1-5C95-42A7-86B8-C745EB14B0C1}" type="datetimeFigureOut">
              <a:rPr lang="en-SG" smtClean="0"/>
              <a:t>26/11/2015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C479760-A2DE-4645-9A1D-3B3B0C456754}" type="slidenum">
              <a:rPr lang="en-SG" smtClean="0"/>
              <a:t>‹#›</a:t>
            </a:fld>
            <a:endParaRPr lang="en-SG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838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SG" dirty="0" smtClean="0"/>
              <a:t>Ant Colony Optimisation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4093" y="4831894"/>
            <a:ext cx="8647278" cy="1664898"/>
          </a:xfrm>
        </p:spPr>
        <p:txBody>
          <a:bodyPr>
            <a:normAutofit fontScale="55000" lnSpcReduction="20000"/>
          </a:bodyPr>
          <a:lstStyle/>
          <a:p>
            <a:r>
              <a:rPr lang="en-SG" dirty="0" smtClean="0"/>
              <a:t>Group 5:</a:t>
            </a:r>
          </a:p>
          <a:p>
            <a:r>
              <a:rPr lang="en-SG" dirty="0" smtClean="0"/>
              <a:t>John Corbridge</a:t>
            </a:r>
            <a:endParaRPr lang="en-SG" dirty="0"/>
          </a:p>
          <a:p>
            <a:r>
              <a:rPr lang="en-SG" dirty="0" smtClean="0"/>
              <a:t>Manoj Kurien</a:t>
            </a:r>
          </a:p>
          <a:p>
            <a:r>
              <a:rPr lang="en-SG" dirty="0" smtClean="0"/>
              <a:t>Jia Wang Lei</a:t>
            </a:r>
          </a:p>
          <a:p>
            <a:r>
              <a:rPr lang="en-SG" dirty="0" smtClean="0"/>
              <a:t>Sarah Wong</a:t>
            </a:r>
          </a:p>
          <a:p>
            <a:endParaRPr lang="en-SG" dirty="0"/>
          </a:p>
          <a:p>
            <a:r>
              <a:rPr lang="en-SG" dirty="0" smtClean="0"/>
              <a:t>26 Nov 2015</a:t>
            </a:r>
          </a:p>
        </p:txBody>
      </p:sp>
    </p:spTree>
    <p:extLst>
      <p:ext uri="{BB962C8B-B14F-4D97-AF65-F5344CB8AC3E}">
        <p14:creationId xmlns:p14="http://schemas.microsoft.com/office/powerpoint/2010/main" val="396412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1678" y="338358"/>
            <a:ext cx="10178322" cy="1492132"/>
          </a:xfrm>
        </p:spPr>
        <p:txBody>
          <a:bodyPr/>
          <a:lstStyle/>
          <a:p>
            <a:r>
              <a:rPr lang="en-SG" dirty="0" smtClean="0"/>
              <a:t>Pheromone trails</a:t>
            </a:r>
            <a:endParaRPr lang="en-SG" dirty="0"/>
          </a:p>
        </p:txBody>
      </p:sp>
      <p:sp>
        <p:nvSpPr>
          <p:cNvPr id="32" name="Flowchart: Terminator 13"/>
          <p:cNvSpPr/>
          <p:nvPr/>
        </p:nvSpPr>
        <p:spPr>
          <a:xfrm>
            <a:off x="5432313" y="3749369"/>
            <a:ext cx="1280059" cy="534764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/>
              <a:t>Individual Ant Pheromone</a:t>
            </a:r>
            <a:endParaRPr lang="en-SG" sz="1400" dirty="0"/>
          </a:p>
        </p:txBody>
      </p:sp>
      <p:sp>
        <p:nvSpPr>
          <p:cNvPr id="33" name="Flowchart: Terminator 13"/>
          <p:cNvSpPr/>
          <p:nvPr/>
        </p:nvSpPr>
        <p:spPr>
          <a:xfrm>
            <a:off x="5432313" y="2834968"/>
            <a:ext cx="1280059" cy="56863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/>
              <a:t>Local Batch Pheromone</a:t>
            </a:r>
            <a:endParaRPr lang="en-SG" sz="1400" dirty="0"/>
          </a:p>
        </p:txBody>
      </p:sp>
      <p:sp>
        <p:nvSpPr>
          <p:cNvPr id="34" name="Flowchart: Terminator 13"/>
          <p:cNvSpPr/>
          <p:nvPr/>
        </p:nvSpPr>
        <p:spPr>
          <a:xfrm>
            <a:off x="5415380" y="1988300"/>
            <a:ext cx="1280059" cy="58556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/>
              <a:t>Global Pheromone</a:t>
            </a:r>
            <a:endParaRPr lang="en-SG" sz="1400" dirty="0"/>
          </a:p>
        </p:txBody>
      </p:sp>
      <p:sp>
        <p:nvSpPr>
          <p:cNvPr id="35" name="Flowchart: Process 5"/>
          <p:cNvSpPr/>
          <p:nvPr/>
        </p:nvSpPr>
        <p:spPr>
          <a:xfrm>
            <a:off x="5513677" y="4665873"/>
            <a:ext cx="1157984" cy="56787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/>
              <a:t>Best Ant Trail</a:t>
            </a:r>
            <a:endParaRPr lang="en-SG" sz="1400" dirty="0"/>
          </a:p>
        </p:txBody>
      </p:sp>
      <p:cxnSp>
        <p:nvCxnSpPr>
          <p:cNvPr id="38" name="Elbow Connector 37"/>
          <p:cNvCxnSpPr>
            <a:stCxn id="35" idx="3"/>
            <a:endCxn id="34" idx="3"/>
          </p:cNvCxnSpPr>
          <p:nvPr/>
        </p:nvCxnSpPr>
        <p:spPr>
          <a:xfrm flipV="1">
            <a:off x="6671661" y="2281083"/>
            <a:ext cx="23778" cy="2668725"/>
          </a:xfrm>
          <a:prstGeom prst="bentConnector3">
            <a:avLst>
              <a:gd name="adj1" fmla="val 1061393"/>
            </a:avLst>
          </a:prstGeom>
          <a:ln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2" idx="2"/>
            <a:endCxn id="35" idx="0"/>
          </p:cNvCxnSpPr>
          <p:nvPr/>
        </p:nvCxnSpPr>
        <p:spPr>
          <a:xfrm>
            <a:off x="6072343" y="4284133"/>
            <a:ext cx="20326" cy="381740"/>
          </a:xfrm>
          <a:prstGeom prst="straightConnector1">
            <a:avLst/>
          </a:prstGeom>
          <a:ln>
            <a:solidFill>
              <a:srgbClr val="7A292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32" idx="0"/>
          </p:cNvCxnSpPr>
          <p:nvPr/>
        </p:nvCxnSpPr>
        <p:spPr>
          <a:xfrm>
            <a:off x="6072343" y="3403600"/>
            <a:ext cx="0" cy="345769"/>
          </a:xfrm>
          <a:prstGeom prst="straightConnector1">
            <a:avLst/>
          </a:prstGeom>
          <a:ln>
            <a:solidFill>
              <a:srgbClr val="7A292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33" idx="0"/>
          </p:cNvCxnSpPr>
          <p:nvPr/>
        </p:nvCxnSpPr>
        <p:spPr>
          <a:xfrm>
            <a:off x="6055410" y="2590800"/>
            <a:ext cx="16933" cy="244168"/>
          </a:xfrm>
          <a:prstGeom prst="straightConnector1">
            <a:avLst/>
          </a:prstGeom>
          <a:ln>
            <a:solidFill>
              <a:srgbClr val="7A2924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lowchart: Process 5"/>
          <p:cNvSpPr/>
          <p:nvPr/>
        </p:nvSpPr>
        <p:spPr>
          <a:xfrm>
            <a:off x="3159944" y="2955606"/>
            <a:ext cx="1157984" cy="56787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/>
              <a:t>Pheromone Decay</a:t>
            </a:r>
            <a:endParaRPr lang="en-SG" sz="1400" dirty="0"/>
          </a:p>
        </p:txBody>
      </p:sp>
      <p:cxnSp>
        <p:nvCxnSpPr>
          <p:cNvPr id="52" name="Elbow Connector 51"/>
          <p:cNvCxnSpPr>
            <a:stCxn id="50" idx="0"/>
            <a:endCxn id="34" idx="1"/>
          </p:cNvCxnSpPr>
          <p:nvPr/>
        </p:nvCxnSpPr>
        <p:spPr>
          <a:xfrm rot="5400000" flipH="1" flipV="1">
            <a:off x="4239897" y="1780123"/>
            <a:ext cx="674523" cy="1676444"/>
          </a:xfrm>
          <a:prstGeom prst="bentConnector2">
            <a:avLst/>
          </a:prstGeom>
          <a:ln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50" idx="3"/>
            <a:endCxn id="33" idx="1"/>
          </p:cNvCxnSpPr>
          <p:nvPr/>
        </p:nvCxnSpPr>
        <p:spPr>
          <a:xfrm flipV="1">
            <a:off x="4317928" y="3119284"/>
            <a:ext cx="1114385" cy="120257"/>
          </a:xfrm>
          <a:prstGeom prst="bentConnector3">
            <a:avLst/>
          </a:prstGeom>
          <a:ln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50" idx="2"/>
            <a:endCxn id="32" idx="1"/>
          </p:cNvCxnSpPr>
          <p:nvPr/>
        </p:nvCxnSpPr>
        <p:spPr>
          <a:xfrm rot="16200000" flipH="1">
            <a:off x="4338987" y="2923424"/>
            <a:ext cx="493275" cy="1693377"/>
          </a:xfrm>
          <a:prstGeom prst="bentConnector2">
            <a:avLst/>
          </a:prstGeom>
          <a:ln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Flowchart: Process 5"/>
          <p:cNvSpPr/>
          <p:nvPr/>
        </p:nvSpPr>
        <p:spPr>
          <a:xfrm>
            <a:off x="1483544" y="2972539"/>
            <a:ext cx="1157984" cy="56787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/>
              <a:t>Smelling Distance</a:t>
            </a:r>
            <a:endParaRPr lang="en-SG" sz="1400" dirty="0"/>
          </a:p>
        </p:txBody>
      </p:sp>
      <p:cxnSp>
        <p:nvCxnSpPr>
          <p:cNvPr id="59" name="Straight Arrow Connector 58"/>
          <p:cNvCxnSpPr>
            <a:stCxn id="50" idx="1"/>
            <a:endCxn id="57" idx="3"/>
          </p:cNvCxnSpPr>
          <p:nvPr/>
        </p:nvCxnSpPr>
        <p:spPr>
          <a:xfrm flipH="1">
            <a:off x="2641528" y="3239541"/>
            <a:ext cx="518416" cy="16933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57" idx="0"/>
          </p:cNvCxnSpPr>
          <p:nvPr/>
        </p:nvCxnSpPr>
        <p:spPr>
          <a:xfrm rot="5400000" flipH="1" flipV="1">
            <a:off x="2550665" y="1831738"/>
            <a:ext cx="652672" cy="1628930"/>
          </a:xfrm>
          <a:prstGeom prst="bentConnector2">
            <a:avLst/>
          </a:prstGeom>
          <a:ln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2" name="Picture 61" descr="pher_fro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33" y="3073398"/>
            <a:ext cx="3945468" cy="2959102"/>
          </a:xfrm>
          <a:prstGeom prst="rect">
            <a:avLst/>
          </a:prstGeom>
        </p:spPr>
      </p:pic>
      <p:pic>
        <p:nvPicPr>
          <p:cNvPr id="65" name="Picture 64" descr="pher_si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975" y="186266"/>
            <a:ext cx="3956757" cy="296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1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Results and discussion</a:t>
            </a:r>
            <a:endParaRPr lang="en-SG" dirty="0"/>
          </a:p>
        </p:txBody>
      </p:sp>
      <p:pic>
        <p:nvPicPr>
          <p:cNvPr id="4" name="Picture 3" descr="output_W2P7UI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577" y="1667934"/>
            <a:ext cx="5362221" cy="4021666"/>
          </a:xfrm>
          <a:prstGeom prst="rect">
            <a:avLst/>
          </a:prstGeom>
        </p:spPr>
      </p:pic>
      <p:pic>
        <p:nvPicPr>
          <p:cNvPr id="5" name="Picture 4" descr="output_hiAZDE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8" y="1684866"/>
            <a:ext cx="5362223" cy="402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44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DISCUSSIOn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SG" b="1" dirty="0"/>
              <a:t>What have we achieved? What were the challenges?</a:t>
            </a:r>
          </a:p>
          <a:p>
            <a:pPr lvl="1"/>
            <a:r>
              <a:rPr lang="en-SG" dirty="0" smtClean="0"/>
              <a:t>Successfully built a framework to investigate ant colony behaviour</a:t>
            </a:r>
            <a:endParaRPr lang="en-SG" dirty="0"/>
          </a:p>
          <a:p>
            <a:pPr lvl="1"/>
            <a:r>
              <a:rPr lang="en-SG" dirty="0"/>
              <a:t>Challenges: optimisation of the </a:t>
            </a:r>
            <a:r>
              <a:rPr lang="en-SG" dirty="0" smtClean="0"/>
              <a:t>parameters for solution convergence to optimal path</a:t>
            </a:r>
            <a:endParaRPr lang="en-SG" dirty="0"/>
          </a:p>
          <a:p>
            <a:r>
              <a:rPr lang="en-SG" b="1" dirty="0" smtClean="0"/>
              <a:t>What </a:t>
            </a:r>
            <a:r>
              <a:rPr lang="en-SG" b="1" dirty="0"/>
              <a:t>can we learn from this?</a:t>
            </a:r>
          </a:p>
          <a:p>
            <a:pPr lvl="1"/>
            <a:endParaRPr lang="en-SG" dirty="0"/>
          </a:p>
          <a:p>
            <a:r>
              <a:rPr lang="en-SG" b="1" dirty="0"/>
              <a:t>How can we improve this further?</a:t>
            </a:r>
          </a:p>
          <a:p>
            <a:pPr lvl="1"/>
            <a:r>
              <a:rPr lang="en-SG" dirty="0"/>
              <a:t>Tweak </a:t>
            </a:r>
            <a:r>
              <a:rPr lang="en-SG" dirty="0" smtClean="0"/>
              <a:t>noise, pheromone, potential gradient </a:t>
            </a:r>
            <a:r>
              <a:rPr lang="en-SG" dirty="0" smtClean="0"/>
              <a:t>parameters</a:t>
            </a:r>
          </a:p>
          <a:p>
            <a:pPr lvl="1"/>
            <a:r>
              <a:rPr lang="en-SG" dirty="0" smtClean="0"/>
              <a:t>Controller </a:t>
            </a:r>
            <a:endParaRPr lang="en-SG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0269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FUTURE WORK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2216989"/>
            <a:ext cx="10178322" cy="3662603"/>
          </a:xfrm>
        </p:spPr>
        <p:txBody>
          <a:bodyPr/>
          <a:lstStyle/>
          <a:p>
            <a:r>
              <a:rPr lang="en-SG" dirty="0" smtClean="0"/>
              <a:t>Improving controller to go beyond shar</a:t>
            </a:r>
            <a:r>
              <a:rPr lang="en-SG" dirty="0" smtClean="0"/>
              <a:t>p turns</a:t>
            </a:r>
            <a:endParaRPr lang="en-SG" dirty="0" smtClean="0"/>
          </a:p>
          <a:p>
            <a:r>
              <a:rPr lang="en-SG" dirty="0" smtClean="0"/>
              <a:t>Tweaking pheromone, noise and potential gradient parameters</a:t>
            </a:r>
          </a:p>
          <a:p>
            <a:r>
              <a:rPr lang="en-SG" dirty="0" smtClean="0"/>
              <a:t>Test with bigger mazes</a:t>
            </a:r>
          </a:p>
          <a:p>
            <a:endParaRPr lang="en-SG" dirty="0" smtClean="0"/>
          </a:p>
          <a:p>
            <a:endParaRPr lang="en-SG" dirty="0" smtClean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91938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smtClean="0"/>
              <a:t>Q &amp; A</a:t>
            </a:r>
            <a:endParaRPr lang="en-SG" dirty="0"/>
          </a:p>
        </p:txBody>
      </p:sp>
      <p:pic>
        <p:nvPicPr>
          <p:cNvPr id="1026" name="Picture 2" descr="red ant waving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356" y="2032128"/>
            <a:ext cx="1777370" cy="347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4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Content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Introduction</a:t>
            </a:r>
          </a:p>
          <a:p>
            <a:r>
              <a:rPr lang="en-SG" dirty="0"/>
              <a:t>P</a:t>
            </a:r>
            <a:r>
              <a:rPr lang="en-SG" dirty="0" smtClean="0"/>
              <a:t>roblem </a:t>
            </a:r>
            <a:r>
              <a:rPr lang="en-SG" dirty="0" smtClean="0"/>
              <a:t>statement</a:t>
            </a:r>
          </a:p>
          <a:p>
            <a:r>
              <a:rPr lang="en-SG" dirty="0" smtClean="0"/>
              <a:t>Methodology</a:t>
            </a:r>
            <a:endParaRPr lang="en-SG" dirty="0" smtClean="0"/>
          </a:p>
          <a:p>
            <a:r>
              <a:rPr lang="en-SG" dirty="0" smtClean="0"/>
              <a:t>Results</a:t>
            </a:r>
          </a:p>
          <a:p>
            <a:r>
              <a:rPr lang="en-SG" dirty="0" smtClean="0"/>
              <a:t>Discussion</a:t>
            </a:r>
            <a:endParaRPr lang="en-SG" dirty="0" smtClean="0"/>
          </a:p>
          <a:p>
            <a:pPr marL="0" indent="0">
              <a:buNone/>
            </a:pPr>
            <a:endParaRPr lang="en-SG" dirty="0" smtClean="0"/>
          </a:p>
        </p:txBody>
      </p:sp>
    </p:spTree>
    <p:extLst>
      <p:ext uri="{BB962C8B-B14F-4D97-AF65-F5344CB8AC3E}">
        <p14:creationId xmlns:p14="http://schemas.microsoft.com/office/powerpoint/2010/main" val="283965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Introduction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SG" b="1" dirty="0" smtClean="0"/>
              <a:t>What is ant colony optimisation? </a:t>
            </a:r>
          </a:p>
          <a:p>
            <a:pPr lvl="1"/>
            <a:r>
              <a:rPr lang="en-SG" dirty="0" smtClean="0"/>
              <a:t>Probabilistic approach to optimisation</a:t>
            </a:r>
          </a:p>
          <a:p>
            <a:pPr lvl="1"/>
            <a:r>
              <a:rPr lang="en-SG" dirty="0" smtClean="0"/>
              <a:t>Finding shortest path </a:t>
            </a:r>
            <a:r>
              <a:rPr lang="en-SG" dirty="0" smtClean="0"/>
              <a:t>solutions</a:t>
            </a:r>
          </a:p>
          <a:p>
            <a:r>
              <a:rPr lang="en-SG" b="1" dirty="0"/>
              <a:t>Why are we interested in ant colony behaviour? </a:t>
            </a:r>
          </a:p>
          <a:p>
            <a:pPr lvl="1"/>
            <a:r>
              <a:rPr lang="en-SG" dirty="0"/>
              <a:t>Allows solutions to complex optimisation </a:t>
            </a:r>
            <a:r>
              <a:rPr lang="en-SG" dirty="0" smtClean="0"/>
              <a:t>problems</a:t>
            </a:r>
            <a:endParaRPr lang="en-SG" dirty="0" smtClean="0"/>
          </a:p>
          <a:p>
            <a:r>
              <a:rPr lang="en-SG" b="1" dirty="0" smtClean="0"/>
              <a:t>How does it work?</a:t>
            </a:r>
          </a:p>
          <a:p>
            <a:pPr lvl="1"/>
            <a:r>
              <a:rPr lang="en-SG" dirty="0" smtClean="0"/>
              <a:t>Ants </a:t>
            </a:r>
            <a:r>
              <a:rPr lang="en-SG" dirty="0" smtClean="0"/>
              <a:t>walk around randomly at first</a:t>
            </a:r>
          </a:p>
          <a:p>
            <a:pPr lvl="1"/>
            <a:r>
              <a:rPr lang="en-SG" dirty="0" smtClean="0"/>
              <a:t>Leave pheromone trail which evaporates with time</a:t>
            </a:r>
          </a:p>
          <a:p>
            <a:pPr lvl="1"/>
            <a:r>
              <a:rPr lang="en-SG" dirty="0" smtClean="0"/>
              <a:t>Future ants use trail as reference</a:t>
            </a:r>
          </a:p>
          <a:p>
            <a:pPr lvl="1"/>
            <a:r>
              <a:rPr lang="en-SG" dirty="0" smtClean="0"/>
              <a:t>Shortest path reinforced over time</a:t>
            </a:r>
          </a:p>
          <a:p>
            <a:endParaRPr lang="en-SG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286001"/>
            <a:ext cx="43180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1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Problem </a:t>
            </a:r>
            <a:r>
              <a:rPr lang="en-SG" dirty="0" smtClean="0"/>
              <a:t>statement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570008"/>
            <a:ext cx="10178322" cy="4882550"/>
          </a:xfrm>
        </p:spPr>
        <p:txBody>
          <a:bodyPr>
            <a:noAutofit/>
          </a:bodyPr>
          <a:lstStyle/>
          <a:p>
            <a:r>
              <a:rPr lang="en-SG" b="1" dirty="0" smtClean="0"/>
              <a:t>What </a:t>
            </a:r>
            <a:r>
              <a:rPr lang="en-SG" b="1" dirty="0" smtClean="0"/>
              <a:t>do we want to achieve</a:t>
            </a:r>
            <a:r>
              <a:rPr lang="en-SG" b="1" dirty="0" smtClean="0"/>
              <a:t>?</a:t>
            </a:r>
            <a:endParaRPr lang="en-SG" b="1" dirty="0" smtClean="0"/>
          </a:p>
          <a:p>
            <a:pPr lvl="1"/>
            <a:r>
              <a:rPr lang="en-SG" dirty="0"/>
              <a:t>Ants can be modelled as Braitenberg </a:t>
            </a:r>
            <a:r>
              <a:rPr lang="en-SG" dirty="0" smtClean="0"/>
              <a:t>vehicles</a:t>
            </a:r>
          </a:p>
          <a:p>
            <a:pPr lvl="1"/>
            <a:r>
              <a:rPr lang="en-SG" dirty="0"/>
              <a:t>Basic decision controller</a:t>
            </a:r>
          </a:p>
          <a:p>
            <a:pPr lvl="1"/>
            <a:r>
              <a:rPr lang="en-SG" dirty="0" smtClean="0"/>
              <a:t>Randomly </a:t>
            </a:r>
            <a:r>
              <a:rPr lang="en-SG" dirty="0" smtClean="0"/>
              <a:t>generated mazes of any </a:t>
            </a:r>
            <a:r>
              <a:rPr lang="en-SG" dirty="0" smtClean="0"/>
              <a:t>size</a:t>
            </a:r>
          </a:p>
          <a:p>
            <a:pPr lvl="1"/>
            <a:r>
              <a:rPr lang="en-SG" dirty="0" smtClean="0"/>
              <a:t>Pheromone trail</a:t>
            </a:r>
          </a:p>
          <a:p>
            <a:r>
              <a:rPr lang="en-SG" b="1" dirty="0" smtClean="0"/>
              <a:t>What </a:t>
            </a:r>
            <a:r>
              <a:rPr lang="en-SG" b="1" dirty="0" smtClean="0"/>
              <a:t>emergent behaviour do we want to observe?</a:t>
            </a:r>
          </a:p>
          <a:p>
            <a:pPr lvl="1"/>
            <a:r>
              <a:rPr lang="en-SG" dirty="0"/>
              <a:t>Obstacle avoidance &amp; </a:t>
            </a:r>
            <a:r>
              <a:rPr lang="en-SG" dirty="0" smtClean="0"/>
              <a:t>navigation</a:t>
            </a:r>
            <a:endParaRPr lang="en-SG" dirty="0" smtClean="0"/>
          </a:p>
          <a:p>
            <a:pPr lvl="1"/>
            <a:r>
              <a:rPr lang="en-SG" dirty="0" smtClean="0"/>
              <a:t>Convergence </a:t>
            </a:r>
            <a:r>
              <a:rPr lang="en-SG" dirty="0" smtClean="0"/>
              <a:t>using pheromone</a:t>
            </a:r>
          </a:p>
          <a:p>
            <a:pPr lvl="1"/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932" y="2553187"/>
            <a:ext cx="2576199" cy="228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2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Literature Review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G" dirty="0" smtClean="0"/>
              <a:t>What existing work has been done on this topic?</a:t>
            </a:r>
          </a:p>
          <a:p>
            <a:r>
              <a:rPr lang="en-SG" dirty="0" smtClean="0"/>
              <a:t>What can we learn from them?</a:t>
            </a:r>
          </a:p>
          <a:p>
            <a:r>
              <a:rPr lang="en-SG" dirty="0" smtClean="0"/>
              <a:t>What can be improved?</a:t>
            </a:r>
          </a:p>
          <a:p>
            <a:r>
              <a:rPr lang="en-SG" dirty="0" smtClean="0"/>
              <a:t>What is worth investigating further?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3368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Methodology</a:t>
            </a:r>
            <a:br>
              <a:rPr lang="en-SG" dirty="0" smtClean="0"/>
            </a:b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1678" y="1447871"/>
            <a:ext cx="4800600" cy="3619500"/>
          </a:xfrm>
        </p:spPr>
        <p:txBody>
          <a:bodyPr/>
          <a:lstStyle/>
          <a:p>
            <a:r>
              <a:rPr lang="en-SG" dirty="0"/>
              <a:t>Path planning </a:t>
            </a:r>
            <a:r>
              <a:rPr lang="en-SG" dirty="0" smtClean="0"/>
              <a:t>approach</a:t>
            </a:r>
          </a:p>
          <a:p>
            <a:pPr lvl="1"/>
            <a:r>
              <a:rPr lang="en-SG" dirty="0" smtClean="0"/>
              <a:t>Potential field generation</a:t>
            </a:r>
          </a:p>
          <a:p>
            <a:pPr lvl="1"/>
            <a:r>
              <a:rPr lang="en-SG" dirty="0" smtClean="0"/>
              <a:t>Gradient descent</a:t>
            </a:r>
          </a:p>
          <a:p>
            <a:pPr marL="457200" lvl="1" indent="0">
              <a:buNone/>
            </a:pPr>
            <a:r>
              <a:rPr lang="en-SG" dirty="0"/>
              <a:t>	</a:t>
            </a:r>
            <a:endParaRPr lang="en-SG" dirty="0" smtClean="0"/>
          </a:p>
          <a:p>
            <a:r>
              <a:rPr lang="en-SG" dirty="0" smtClean="0"/>
              <a:t>Division of tasks</a:t>
            </a:r>
            <a:endParaRPr lang="en-SG" dirty="0" smtClean="0"/>
          </a:p>
          <a:p>
            <a:pPr lvl="1"/>
            <a:r>
              <a:rPr lang="en-SG" dirty="0" smtClean="0"/>
              <a:t>Randomly generated maze</a:t>
            </a:r>
          </a:p>
          <a:p>
            <a:pPr lvl="1"/>
            <a:r>
              <a:rPr lang="en-SG" dirty="0" smtClean="0"/>
              <a:t>Potential function</a:t>
            </a:r>
          </a:p>
          <a:p>
            <a:pPr lvl="1"/>
            <a:r>
              <a:rPr lang="en-SG" dirty="0" smtClean="0"/>
              <a:t>Ant controller</a:t>
            </a:r>
          </a:p>
          <a:p>
            <a:pPr lvl="1"/>
            <a:r>
              <a:rPr lang="en-SG" dirty="0" smtClean="0"/>
              <a:t>Pheromone </a:t>
            </a:r>
            <a:r>
              <a:rPr lang="en-SG" dirty="0" smtClean="0"/>
              <a:t>update</a:t>
            </a:r>
            <a:endParaRPr lang="en-SG" dirty="0" smtClean="0"/>
          </a:p>
        </p:txBody>
      </p:sp>
      <p:sp>
        <p:nvSpPr>
          <p:cNvPr id="4" name="Flowchart: Terminator 3"/>
          <p:cNvSpPr/>
          <p:nvPr/>
        </p:nvSpPr>
        <p:spPr>
          <a:xfrm>
            <a:off x="8961702" y="382385"/>
            <a:ext cx="1395230" cy="47176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/>
              <a:t>Multi-path random maze</a:t>
            </a:r>
            <a:endParaRPr lang="en-SG" sz="1400" dirty="0"/>
          </a:p>
        </p:txBody>
      </p:sp>
      <p:sp>
        <p:nvSpPr>
          <p:cNvPr id="5" name="Flowchart: Terminator 4"/>
          <p:cNvSpPr/>
          <p:nvPr/>
        </p:nvSpPr>
        <p:spPr>
          <a:xfrm>
            <a:off x="8931401" y="6232773"/>
            <a:ext cx="1524251" cy="49826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/>
              <a:t>Shortest path</a:t>
            </a:r>
            <a:endParaRPr lang="en-SG" sz="1400" dirty="0"/>
          </a:p>
        </p:txBody>
      </p:sp>
      <p:sp>
        <p:nvSpPr>
          <p:cNvPr id="6" name="Flowchart: Process 5"/>
          <p:cNvSpPr/>
          <p:nvPr/>
        </p:nvSpPr>
        <p:spPr>
          <a:xfrm>
            <a:off x="8863781" y="1115407"/>
            <a:ext cx="1572260" cy="763527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/>
              <a:t>Potential field to food</a:t>
            </a:r>
            <a:endParaRPr lang="en-SG" sz="1400" dirty="0"/>
          </a:p>
        </p:txBody>
      </p:sp>
      <p:sp>
        <p:nvSpPr>
          <p:cNvPr id="8" name="Flowchart: Process 7"/>
          <p:cNvSpPr/>
          <p:nvPr/>
        </p:nvSpPr>
        <p:spPr>
          <a:xfrm>
            <a:off x="8863781" y="3627407"/>
            <a:ext cx="1572260" cy="763527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/>
              <a:t>Ant controller</a:t>
            </a:r>
            <a:endParaRPr lang="en-SG" sz="1400" dirty="0"/>
          </a:p>
        </p:txBody>
      </p:sp>
      <p:sp>
        <p:nvSpPr>
          <p:cNvPr id="9" name="Flowchart: Terminator 8"/>
          <p:cNvSpPr/>
          <p:nvPr/>
        </p:nvSpPr>
        <p:spPr>
          <a:xfrm>
            <a:off x="8877537" y="2109270"/>
            <a:ext cx="1524251" cy="49826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/>
              <a:t>Global potential field with maze</a:t>
            </a:r>
            <a:endParaRPr lang="en-SG" sz="1400" dirty="0"/>
          </a:p>
        </p:txBody>
      </p:sp>
      <p:sp>
        <p:nvSpPr>
          <p:cNvPr id="10" name="Flowchart: Terminator 9"/>
          <p:cNvSpPr/>
          <p:nvPr/>
        </p:nvSpPr>
        <p:spPr>
          <a:xfrm>
            <a:off x="8897191" y="4569102"/>
            <a:ext cx="1524251" cy="498269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/>
              <a:t>Position update</a:t>
            </a:r>
            <a:endParaRPr lang="en-SG" sz="1400" dirty="0"/>
          </a:p>
        </p:txBody>
      </p:sp>
      <p:sp>
        <p:nvSpPr>
          <p:cNvPr id="11" name="Flowchart: Process 10"/>
          <p:cNvSpPr/>
          <p:nvPr/>
        </p:nvSpPr>
        <p:spPr>
          <a:xfrm>
            <a:off x="8907397" y="5245539"/>
            <a:ext cx="1572260" cy="763527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/>
              <a:t>Pheromone trail</a:t>
            </a:r>
            <a:endParaRPr lang="en-SG" sz="1400" dirty="0"/>
          </a:p>
        </p:txBody>
      </p:sp>
      <p:cxnSp>
        <p:nvCxnSpPr>
          <p:cNvPr id="13" name="Elbow Connector 12"/>
          <p:cNvCxnSpPr>
            <a:stCxn id="4" idx="2"/>
            <a:endCxn id="6" idx="0"/>
          </p:cNvCxnSpPr>
          <p:nvPr/>
        </p:nvCxnSpPr>
        <p:spPr>
          <a:xfrm rot="5400000">
            <a:off x="9523984" y="980073"/>
            <a:ext cx="261261" cy="9406"/>
          </a:xfrm>
          <a:prstGeom prst="bentConnector3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6" idx="2"/>
            <a:endCxn id="9" idx="0"/>
          </p:cNvCxnSpPr>
          <p:nvPr/>
        </p:nvCxnSpPr>
        <p:spPr>
          <a:xfrm rot="5400000">
            <a:off x="9529619" y="1988978"/>
            <a:ext cx="230336" cy="10248"/>
          </a:xfrm>
          <a:prstGeom prst="bentConnector3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9" idx="2"/>
            <a:endCxn id="8" idx="0"/>
          </p:cNvCxnSpPr>
          <p:nvPr/>
        </p:nvCxnSpPr>
        <p:spPr>
          <a:xfrm rot="16200000" flipH="1">
            <a:off x="9134853" y="3112349"/>
            <a:ext cx="1019868" cy="10248"/>
          </a:xfrm>
          <a:prstGeom prst="bentConnector3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8" idx="2"/>
            <a:endCxn id="10" idx="0"/>
          </p:cNvCxnSpPr>
          <p:nvPr/>
        </p:nvCxnSpPr>
        <p:spPr>
          <a:xfrm rot="16200000" flipH="1">
            <a:off x="9565530" y="4475315"/>
            <a:ext cx="178168" cy="9406"/>
          </a:xfrm>
          <a:prstGeom prst="bentConnector3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0" idx="2"/>
            <a:endCxn id="11" idx="0"/>
          </p:cNvCxnSpPr>
          <p:nvPr/>
        </p:nvCxnSpPr>
        <p:spPr>
          <a:xfrm rot="16200000" flipH="1">
            <a:off x="9587338" y="5139350"/>
            <a:ext cx="178168" cy="34210"/>
          </a:xfrm>
          <a:prstGeom prst="bentConnector3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1" idx="3"/>
            <a:endCxn id="9" idx="3"/>
          </p:cNvCxnSpPr>
          <p:nvPr/>
        </p:nvCxnSpPr>
        <p:spPr>
          <a:xfrm flipH="1" flipV="1">
            <a:off x="10401788" y="2358405"/>
            <a:ext cx="77869" cy="3268898"/>
          </a:xfrm>
          <a:prstGeom prst="bentConnector3">
            <a:avLst>
              <a:gd name="adj1" fmla="val -293570"/>
            </a:avLst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lowchart: Process 26"/>
          <p:cNvSpPr/>
          <p:nvPr/>
        </p:nvSpPr>
        <p:spPr>
          <a:xfrm>
            <a:off x="8863781" y="2709289"/>
            <a:ext cx="1572260" cy="763527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/>
              <a:t>Initialise batch of ants</a:t>
            </a:r>
            <a:endParaRPr lang="en-SG" sz="1400" dirty="0"/>
          </a:p>
        </p:txBody>
      </p:sp>
      <p:cxnSp>
        <p:nvCxnSpPr>
          <p:cNvPr id="46" name="Elbow Connector 45"/>
          <p:cNvCxnSpPr>
            <a:stCxn id="11" idx="2"/>
            <a:endCxn id="5" idx="0"/>
          </p:cNvCxnSpPr>
          <p:nvPr/>
        </p:nvCxnSpPr>
        <p:spPr>
          <a:xfrm rot="5400000">
            <a:off x="9581674" y="6120919"/>
            <a:ext cx="223707" cy="12700"/>
          </a:xfrm>
          <a:prstGeom prst="bentConnector3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14" y="1473770"/>
            <a:ext cx="3520302" cy="323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2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Ant MAZE GENERATION</a:t>
            </a:r>
            <a:endParaRPr lang="en-SG" dirty="0"/>
          </a:p>
        </p:txBody>
      </p:sp>
      <p:pic>
        <p:nvPicPr>
          <p:cNvPr id="4" name="C4AF89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004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11886" y="2095531"/>
            <a:ext cx="3216275" cy="3184525"/>
          </a:xfrm>
          <a:prstGeom prst="rect">
            <a:avLst/>
          </a:prstGeom>
        </p:spPr>
      </p:pic>
      <p:sp>
        <p:nvSpPr>
          <p:cNvPr id="6" name="Flowchart: Alternate Process 5"/>
          <p:cNvSpPr/>
          <p:nvPr/>
        </p:nvSpPr>
        <p:spPr>
          <a:xfrm>
            <a:off x="1725283" y="1596836"/>
            <a:ext cx="1518249" cy="77637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Initialise maze dimensions</a:t>
            </a:r>
            <a:endParaRPr lang="en-SG" dirty="0"/>
          </a:p>
        </p:txBody>
      </p:sp>
      <p:sp>
        <p:nvSpPr>
          <p:cNvPr id="7" name="Flowchart: Process 6"/>
          <p:cNvSpPr/>
          <p:nvPr/>
        </p:nvSpPr>
        <p:spPr>
          <a:xfrm>
            <a:off x="3614468" y="2740524"/>
            <a:ext cx="1500996" cy="836762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Recursive backtracking algorithm</a:t>
            </a:r>
            <a:endParaRPr lang="en-SG" dirty="0"/>
          </a:p>
        </p:txBody>
      </p:sp>
      <p:sp>
        <p:nvSpPr>
          <p:cNvPr id="9" name="Flowchart: Process 8"/>
          <p:cNvSpPr/>
          <p:nvPr/>
        </p:nvSpPr>
        <p:spPr>
          <a:xfrm>
            <a:off x="3614468" y="1596836"/>
            <a:ext cx="1500996" cy="836762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Random starting point</a:t>
            </a:r>
            <a:endParaRPr lang="en-SG" dirty="0"/>
          </a:p>
        </p:txBody>
      </p:sp>
      <p:sp>
        <p:nvSpPr>
          <p:cNvPr id="10" name="Flowchart: Process 9"/>
          <p:cNvSpPr/>
          <p:nvPr/>
        </p:nvSpPr>
        <p:spPr>
          <a:xfrm>
            <a:off x="3614468" y="3884212"/>
            <a:ext cx="1500996" cy="836762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Furthest end point</a:t>
            </a:r>
            <a:endParaRPr lang="en-SG" dirty="0"/>
          </a:p>
        </p:txBody>
      </p:sp>
      <p:sp>
        <p:nvSpPr>
          <p:cNvPr id="11" name="Flowchart: Process 10"/>
          <p:cNvSpPr/>
          <p:nvPr/>
        </p:nvSpPr>
        <p:spPr>
          <a:xfrm>
            <a:off x="3614468" y="5027900"/>
            <a:ext cx="1500996" cy="836762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Remove random walls</a:t>
            </a:r>
            <a:endParaRPr lang="en-SG" dirty="0"/>
          </a:p>
        </p:txBody>
      </p:sp>
      <p:sp>
        <p:nvSpPr>
          <p:cNvPr id="12" name="Flowchart: Alternate Process 11"/>
          <p:cNvSpPr/>
          <p:nvPr/>
        </p:nvSpPr>
        <p:spPr>
          <a:xfrm>
            <a:off x="1742536" y="5088285"/>
            <a:ext cx="1518249" cy="77637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 smtClean="0"/>
              <a:t>Multi-path maze</a:t>
            </a:r>
            <a:endParaRPr lang="en-SG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260785" y="2007539"/>
            <a:ext cx="37567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1"/>
          </p:cNvCxnSpPr>
          <p:nvPr/>
        </p:nvCxnSpPr>
        <p:spPr>
          <a:xfrm flipH="1" flipV="1">
            <a:off x="3260785" y="5438603"/>
            <a:ext cx="353683" cy="76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2"/>
            <a:endCxn id="7" idx="0"/>
          </p:cNvCxnSpPr>
          <p:nvPr/>
        </p:nvCxnSpPr>
        <p:spPr>
          <a:xfrm>
            <a:off x="4364966" y="2433598"/>
            <a:ext cx="0" cy="30692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364966" y="3577286"/>
            <a:ext cx="0" cy="30692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364966" y="4720974"/>
            <a:ext cx="0" cy="30692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11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POTENTIAL FUNCTIONS</a:t>
            </a:r>
            <a:endParaRPr lang="en-SG" dirty="0"/>
          </a:p>
        </p:txBody>
      </p:sp>
      <p:pic>
        <p:nvPicPr>
          <p:cNvPr id="13" name="Content Placeholder 12" descr="potentia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570008" y="1981200"/>
            <a:ext cx="4792133" cy="3594100"/>
          </a:xfrm>
        </p:spPr>
      </p:pic>
      <p:grpSp>
        <p:nvGrpSpPr>
          <p:cNvPr id="21" name="Group 20"/>
          <p:cNvGrpSpPr/>
          <p:nvPr/>
        </p:nvGrpSpPr>
        <p:grpSpPr>
          <a:xfrm>
            <a:off x="2661920" y="1874517"/>
            <a:ext cx="1940560" cy="4267083"/>
            <a:chOff x="2661920" y="1874517"/>
            <a:chExt cx="1940560" cy="4267083"/>
          </a:xfrm>
        </p:grpSpPr>
        <p:sp>
          <p:nvSpPr>
            <p:cNvPr id="4" name="Flowchart: Terminator 3"/>
            <p:cNvSpPr/>
            <p:nvPr/>
          </p:nvSpPr>
          <p:spPr>
            <a:xfrm>
              <a:off x="2661920" y="1874517"/>
              <a:ext cx="1940560" cy="711201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 smtClean="0"/>
                <a:t>Entrance &amp; exit from maze gen.</a:t>
              </a:r>
              <a:endParaRPr lang="en-SG" dirty="0"/>
            </a:p>
          </p:txBody>
        </p:sp>
        <p:sp>
          <p:nvSpPr>
            <p:cNvPr id="5" name="Flowchart: Terminator 4"/>
            <p:cNvSpPr/>
            <p:nvPr/>
          </p:nvSpPr>
          <p:spPr>
            <a:xfrm>
              <a:off x="2661920" y="5430399"/>
              <a:ext cx="1940560" cy="711201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 smtClean="0"/>
                <a:t>Potential Field</a:t>
              </a:r>
              <a:endParaRPr lang="en-SG" dirty="0"/>
            </a:p>
          </p:txBody>
        </p:sp>
        <p:sp>
          <p:nvSpPr>
            <p:cNvPr id="6" name="Flowchart: Process 5"/>
            <p:cNvSpPr/>
            <p:nvPr/>
          </p:nvSpPr>
          <p:spPr>
            <a:xfrm>
              <a:off x="2661920" y="2895467"/>
              <a:ext cx="1940560" cy="914404"/>
            </a:xfrm>
            <a:prstGeom prst="flowChart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 smtClean="0"/>
                <a:t>Add hill at entrance</a:t>
              </a:r>
              <a:endParaRPr lang="en-SG" dirty="0"/>
            </a:p>
          </p:txBody>
        </p:sp>
        <p:sp>
          <p:nvSpPr>
            <p:cNvPr id="7" name="Flowchart: Process 6"/>
            <p:cNvSpPr/>
            <p:nvPr/>
          </p:nvSpPr>
          <p:spPr>
            <a:xfrm>
              <a:off x="2661920" y="4162933"/>
              <a:ext cx="1940560" cy="914404"/>
            </a:xfrm>
            <a:prstGeom prst="flowChart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SG" dirty="0" smtClean="0"/>
                <a:t>Add valley at exit</a:t>
              </a:r>
              <a:endParaRPr lang="en-SG" dirty="0"/>
            </a:p>
          </p:txBody>
        </p:sp>
        <p:cxnSp>
          <p:nvCxnSpPr>
            <p:cNvPr id="9" name="Straight Arrow Connector 8"/>
            <p:cNvCxnSpPr>
              <a:stCxn id="4" idx="2"/>
              <a:endCxn id="6" idx="0"/>
            </p:cNvCxnSpPr>
            <p:nvPr/>
          </p:nvCxnSpPr>
          <p:spPr>
            <a:xfrm>
              <a:off x="3632200" y="2585718"/>
              <a:ext cx="0" cy="309749"/>
            </a:xfrm>
            <a:prstGeom prst="straightConnector1">
              <a:avLst/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6" idx="2"/>
              <a:endCxn id="7" idx="0"/>
            </p:cNvCxnSpPr>
            <p:nvPr/>
          </p:nvCxnSpPr>
          <p:spPr>
            <a:xfrm>
              <a:off x="3632200" y="3809871"/>
              <a:ext cx="0" cy="353062"/>
            </a:xfrm>
            <a:prstGeom prst="straightConnector1">
              <a:avLst/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5" idx="0"/>
            </p:cNvCxnSpPr>
            <p:nvPr/>
          </p:nvCxnSpPr>
          <p:spPr>
            <a:xfrm>
              <a:off x="3632200" y="5077337"/>
              <a:ext cx="0" cy="353062"/>
            </a:xfrm>
            <a:prstGeom prst="straightConnector1">
              <a:avLst/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580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Ant Controller</a:t>
            </a:r>
            <a:endParaRPr lang="en-SG" dirty="0"/>
          </a:p>
        </p:txBody>
      </p:sp>
      <p:sp>
        <p:nvSpPr>
          <p:cNvPr id="5" name="Flowchart: Terminator 4"/>
          <p:cNvSpPr/>
          <p:nvPr/>
        </p:nvSpPr>
        <p:spPr>
          <a:xfrm>
            <a:off x="1138170" y="1733024"/>
            <a:ext cx="1395230" cy="47176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/>
              <a:t>Surface</a:t>
            </a:r>
            <a:endParaRPr lang="en-SG" sz="1400" dirty="0"/>
          </a:p>
        </p:txBody>
      </p:sp>
      <p:sp>
        <p:nvSpPr>
          <p:cNvPr id="6" name="Flowchart: Process 5"/>
          <p:cNvSpPr/>
          <p:nvPr/>
        </p:nvSpPr>
        <p:spPr>
          <a:xfrm>
            <a:off x="2853163" y="1687716"/>
            <a:ext cx="1157984" cy="56787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/>
              <a:t>Surroundings</a:t>
            </a:r>
            <a:endParaRPr lang="en-SG" sz="1400" dirty="0"/>
          </a:p>
        </p:txBody>
      </p:sp>
      <p:cxnSp>
        <p:nvCxnSpPr>
          <p:cNvPr id="7" name="Elbow Connector 6"/>
          <p:cNvCxnSpPr>
            <a:stCxn id="5" idx="3"/>
            <a:endCxn id="6" idx="1"/>
          </p:cNvCxnSpPr>
          <p:nvPr/>
        </p:nvCxnSpPr>
        <p:spPr>
          <a:xfrm>
            <a:off x="2533400" y="1968905"/>
            <a:ext cx="319763" cy="2746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Process 8"/>
          <p:cNvSpPr/>
          <p:nvPr/>
        </p:nvSpPr>
        <p:spPr>
          <a:xfrm>
            <a:off x="8927914" y="1683312"/>
            <a:ext cx="1157984" cy="56787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/>
              <a:t>Proportional controller</a:t>
            </a:r>
            <a:endParaRPr lang="en-SG" sz="1400" dirty="0"/>
          </a:p>
        </p:txBody>
      </p:sp>
      <p:sp>
        <p:nvSpPr>
          <p:cNvPr id="10" name="Flowchart: Process 9"/>
          <p:cNvSpPr/>
          <p:nvPr/>
        </p:nvSpPr>
        <p:spPr>
          <a:xfrm>
            <a:off x="7378499" y="1683311"/>
            <a:ext cx="1157984" cy="56787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/>
              <a:t>Gradient decent</a:t>
            </a:r>
            <a:endParaRPr lang="en-SG" sz="1400" dirty="0"/>
          </a:p>
        </p:txBody>
      </p:sp>
      <p:sp>
        <p:nvSpPr>
          <p:cNvPr id="11" name="Flowchart: Process 10"/>
          <p:cNvSpPr/>
          <p:nvPr/>
        </p:nvSpPr>
        <p:spPr>
          <a:xfrm>
            <a:off x="5829084" y="1687716"/>
            <a:ext cx="1157984" cy="56787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/>
              <a:t>Avoid oscillatory behaviour</a:t>
            </a:r>
            <a:endParaRPr lang="en-SG" sz="1400" dirty="0"/>
          </a:p>
        </p:txBody>
      </p:sp>
      <p:sp>
        <p:nvSpPr>
          <p:cNvPr id="12" name="Flowchart: Process 11"/>
          <p:cNvSpPr/>
          <p:nvPr/>
        </p:nvSpPr>
        <p:spPr>
          <a:xfrm>
            <a:off x="4256824" y="1673151"/>
            <a:ext cx="1157984" cy="567870"/>
          </a:xfrm>
          <a:prstGeom prst="flowChart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/>
              <a:t>Noise</a:t>
            </a:r>
            <a:endParaRPr lang="en-SG" sz="1400" dirty="0"/>
          </a:p>
        </p:txBody>
      </p:sp>
      <p:sp>
        <p:nvSpPr>
          <p:cNvPr id="14" name="Flowchart: Terminator 13"/>
          <p:cNvSpPr/>
          <p:nvPr/>
        </p:nvSpPr>
        <p:spPr>
          <a:xfrm>
            <a:off x="10500173" y="1743184"/>
            <a:ext cx="1280059" cy="442151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1400" dirty="0" smtClean="0"/>
              <a:t>Position update</a:t>
            </a:r>
            <a:endParaRPr lang="en-SG" sz="1400" dirty="0"/>
          </a:p>
        </p:txBody>
      </p:sp>
      <p:cxnSp>
        <p:nvCxnSpPr>
          <p:cNvPr id="24" name="Elbow Connector 23"/>
          <p:cNvCxnSpPr>
            <a:stCxn id="6" idx="3"/>
            <a:endCxn id="12" idx="1"/>
          </p:cNvCxnSpPr>
          <p:nvPr/>
        </p:nvCxnSpPr>
        <p:spPr>
          <a:xfrm flipV="1">
            <a:off x="4011147" y="1957086"/>
            <a:ext cx="245677" cy="14565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2" idx="3"/>
            <a:endCxn id="11" idx="1"/>
          </p:cNvCxnSpPr>
          <p:nvPr/>
        </p:nvCxnSpPr>
        <p:spPr>
          <a:xfrm>
            <a:off x="5414808" y="1957086"/>
            <a:ext cx="414276" cy="14565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3"/>
            <a:endCxn id="10" idx="1"/>
          </p:cNvCxnSpPr>
          <p:nvPr/>
        </p:nvCxnSpPr>
        <p:spPr>
          <a:xfrm flipV="1">
            <a:off x="6987068" y="1967246"/>
            <a:ext cx="391431" cy="4405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10" idx="3"/>
            <a:endCxn id="9" idx="1"/>
          </p:cNvCxnSpPr>
          <p:nvPr/>
        </p:nvCxnSpPr>
        <p:spPr>
          <a:xfrm>
            <a:off x="8536483" y="1967246"/>
            <a:ext cx="391431" cy="1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9" idx="3"/>
            <a:endCxn id="14" idx="1"/>
          </p:cNvCxnSpPr>
          <p:nvPr/>
        </p:nvCxnSpPr>
        <p:spPr>
          <a:xfrm flipV="1">
            <a:off x="10085898" y="1964260"/>
            <a:ext cx="414275" cy="2987"/>
          </a:xfrm>
          <a:prstGeom prst="bentConnector3">
            <a:avLst>
              <a:gd name="adj1" fmla="val 50000"/>
            </a:avLst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083" y="2664812"/>
            <a:ext cx="5333497" cy="39929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342" y="3674029"/>
            <a:ext cx="30956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4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1713</TotalTime>
  <Words>376</Words>
  <Application>Microsoft Office PowerPoint</Application>
  <PresentationFormat>Widescreen</PresentationFormat>
  <Paragraphs>107</Paragraphs>
  <Slides>14</Slides>
  <Notes>1</Notes>
  <HiddenSlides>3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Gill Sans MT</vt:lpstr>
      <vt:lpstr>Impact</vt:lpstr>
      <vt:lpstr>Badge</vt:lpstr>
      <vt:lpstr>Ant Colony Optimisation</vt:lpstr>
      <vt:lpstr>Content</vt:lpstr>
      <vt:lpstr>Introduction</vt:lpstr>
      <vt:lpstr>Problem statement</vt:lpstr>
      <vt:lpstr>Literature Review</vt:lpstr>
      <vt:lpstr>Methodology </vt:lpstr>
      <vt:lpstr>Ant MAZE GENERATION</vt:lpstr>
      <vt:lpstr>POTENTIAL FUNCTIONS</vt:lpstr>
      <vt:lpstr>Ant Controller</vt:lpstr>
      <vt:lpstr>Pheromone trails</vt:lpstr>
      <vt:lpstr>Results and discussion</vt:lpstr>
      <vt:lpstr>DISCUSSIOn</vt:lpstr>
      <vt:lpstr>FUTURE WORK</vt:lpstr>
      <vt:lpstr>Q &amp; 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 Colony Optimisation</dc:title>
  <dc:creator>Jia Wang Lei</dc:creator>
  <cp:lastModifiedBy>Jia Wang Lei</cp:lastModifiedBy>
  <cp:revision>35</cp:revision>
  <dcterms:created xsi:type="dcterms:W3CDTF">2015-11-24T10:53:46Z</dcterms:created>
  <dcterms:modified xsi:type="dcterms:W3CDTF">2015-11-26T12:53:19Z</dcterms:modified>
</cp:coreProperties>
</file>